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3" r:id="rId3"/>
    <p:sldId id="257" r:id="rId4"/>
    <p:sldId id="258" r:id="rId5"/>
    <p:sldId id="259" r:id="rId6"/>
    <p:sldId id="260" r:id="rId7"/>
    <p:sldId id="261" r:id="rId8"/>
    <p:sldId id="262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77"/>
    <p:restoredTop sz="94280"/>
  </p:normalViewPr>
  <p:slideViewPr>
    <p:cSldViewPr snapToGrid="0" snapToObjects="1">
      <p:cViewPr varScale="1">
        <p:scale>
          <a:sx n="87" d="100"/>
          <a:sy n="87" d="100"/>
        </p:scale>
        <p:origin x="12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918785-B7CD-3948-A560-2CB19CCB5B7C}" type="datetimeFigureOut">
              <a:rPr lang="en-US" smtClean="0"/>
              <a:t>4/27/16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8D3E8D-53E8-BD43-BFB8-B7A8CDC0AC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60065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err="1" smtClean="0"/>
              <a:t>srch_destination_id</a:t>
            </a:r>
            <a:r>
              <a:rPr lang="en-US" altLang="zh-CN" sz="1200" dirty="0" smtClean="0"/>
              <a:t>:</a:t>
            </a:r>
            <a:r>
              <a:rPr lang="zh-CN" altLang="en-US" sz="1200" dirty="0" smtClean="0"/>
              <a:t>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ID of the destination where the hotel search was performed</a:t>
            </a:r>
            <a:endParaRPr lang="zh-CN" altLang="en-US" sz="1200" b="0" i="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 smtClean="0"/>
              <a:t>d1-d149:</a:t>
            </a:r>
            <a:r>
              <a:rPr lang="zh-CN" altLang="en-US" sz="1200" baseline="0" dirty="0" smtClean="0"/>
              <a:t> </a:t>
            </a:r>
            <a:r>
              <a:rPr lang="en-US" dirty="0" smtClean="0"/>
              <a:t>latent description of search regions</a:t>
            </a:r>
            <a:endParaRPr lang="zh-CN" altLang="en-US" sz="120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8D3E8D-53E8-BD43-BFB8-B7A8CDC0ACB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80222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hotel_continent</a:t>
            </a:r>
            <a:r>
              <a:rPr lang="en-US" dirty="0" smtClean="0"/>
              <a:t>’ (the continent the hotel is located on) </a:t>
            </a:r>
            <a:endParaRPr lang="zh-CN" altLang="en-US" dirty="0" smtClean="0"/>
          </a:p>
          <a:p>
            <a:endParaRPr lang="zh-CN" altLang="en-US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‘</a:t>
            </a:r>
            <a:r>
              <a:rPr lang="en-US" sz="120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orig_destination_distance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’ (physical distance between a hotel and customer at time of search) </a:t>
            </a:r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zh-CN" alt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‘</a:t>
            </a:r>
            <a:r>
              <a:rPr lang="en-US" sz="1200" dirty="0" err="1" smtClean="0"/>
              <a:t>posa_continent</a:t>
            </a:r>
            <a:r>
              <a:rPr lang="en-US" sz="1200" dirty="0" smtClean="0"/>
              <a:t>’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(the continent where the booking was done)</a:t>
            </a:r>
            <a:r>
              <a:rPr lang="en-US" dirty="0" smtClean="0">
                <a:effectLst/>
              </a:rPr>
              <a:t> </a:t>
            </a:r>
            <a:endParaRPr lang="en-US" sz="1200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8D3E8D-53E8-BD43-BFB8-B7A8CDC0ACB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9418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4/27/16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800" b="1" dirty="0"/>
              <a:t>Data Science Shark Tank</a:t>
            </a:r>
            <a:r>
              <a:rPr lang="en-US" sz="4800" dirty="0"/>
              <a:t>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endParaRPr lang="zh-CN" altLang="en-US" sz="2000" dirty="0" smtClean="0">
              <a:solidFill>
                <a:schemeClr val="tx1"/>
              </a:solidFill>
            </a:endParaRPr>
          </a:p>
          <a:p>
            <a:r>
              <a:rPr lang="en-US" sz="2000" dirty="0" smtClean="0">
                <a:solidFill>
                  <a:schemeClr val="tx1"/>
                </a:solidFill>
              </a:rPr>
              <a:t>Branden </a:t>
            </a:r>
            <a:r>
              <a:rPr lang="en-US" sz="2000" dirty="0" err="1">
                <a:solidFill>
                  <a:schemeClr val="tx1"/>
                </a:solidFill>
              </a:rPr>
              <a:t>Diniz</a:t>
            </a:r>
            <a:r>
              <a:rPr lang="en-US" sz="2000" dirty="0">
                <a:solidFill>
                  <a:schemeClr val="tx1"/>
                </a:solidFill>
              </a:rPr>
              <a:t>, </a:t>
            </a:r>
            <a:r>
              <a:rPr lang="en-US" sz="2000" dirty="0" err="1">
                <a:solidFill>
                  <a:schemeClr val="tx1"/>
                </a:solidFill>
              </a:rPr>
              <a:t>Xuanyu</a:t>
            </a:r>
            <a:r>
              <a:rPr lang="en-US" sz="2000" dirty="0">
                <a:solidFill>
                  <a:schemeClr val="tx1"/>
                </a:solidFill>
              </a:rPr>
              <a:t> Li, Dennis Silva, </a:t>
            </a:r>
            <a:r>
              <a:rPr lang="en-US" sz="2000" dirty="0" err="1">
                <a:solidFill>
                  <a:schemeClr val="tx1"/>
                </a:solidFill>
              </a:rPr>
              <a:t>Chuxin</a:t>
            </a:r>
            <a:r>
              <a:rPr lang="en-US" sz="2000" dirty="0">
                <a:solidFill>
                  <a:schemeClr val="tx1"/>
                </a:solidFill>
              </a:rPr>
              <a:t> Wei</a:t>
            </a:r>
          </a:p>
          <a:p>
            <a:endParaRPr lang="en-US" sz="2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495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Result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200" dirty="0" smtClean="0"/>
              <a:t>MAP@5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Score</a:t>
            </a:r>
            <a:endParaRPr lang="zh-CN" altLang="en-US" sz="2200" dirty="0" smtClean="0"/>
          </a:p>
          <a:p>
            <a:pPr marL="0" indent="0">
              <a:buNone/>
            </a:pPr>
            <a:endParaRPr lang="zh-CN" altLang="en-US" sz="2200" dirty="0" smtClean="0"/>
          </a:p>
          <a:p>
            <a:pPr>
              <a:buFont typeface="Wingdings" charset="2"/>
              <a:buChar char="v"/>
            </a:pPr>
            <a:r>
              <a:rPr lang="en-US" altLang="zh-CN" dirty="0" err="1" smtClean="0">
                <a:solidFill>
                  <a:srgbClr val="FF0000"/>
                </a:solidFill>
              </a:rPr>
              <a:t>DSTeam</a:t>
            </a:r>
            <a:r>
              <a:rPr lang="en-US" altLang="zh-CN" dirty="0" smtClean="0">
                <a:solidFill>
                  <a:srgbClr val="FF0000"/>
                </a:solidFill>
              </a:rPr>
              <a:t>:</a:t>
            </a:r>
            <a:r>
              <a:rPr lang="zh-CN" altLang="en-US" dirty="0" smtClean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0.12321 </a:t>
            </a:r>
            <a:endParaRPr lang="zh-CN" altLang="en-US" dirty="0" smtClean="0">
              <a:solidFill>
                <a:srgbClr val="FF0000"/>
              </a:solidFill>
            </a:endParaRPr>
          </a:p>
          <a:p>
            <a:pPr>
              <a:buFont typeface="Wingdings" charset="2"/>
              <a:buChar char="v"/>
            </a:pPr>
            <a:r>
              <a:rPr lang="en-US" altLang="zh-CN" dirty="0">
                <a:solidFill>
                  <a:srgbClr val="FF0000"/>
                </a:solidFill>
              </a:rPr>
              <a:t>M</a:t>
            </a:r>
            <a:r>
              <a:rPr lang="en-US" dirty="0">
                <a:solidFill>
                  <a:srgbClr val="FF0000"/>
                </a:solidFill>
              </a:rPr>
              <a:t>ost </a:t>
            </a:r>
            <a:r>
              <a:rPr lang="en-US" altLang="zh-CN" dirty="0">
                <a:solidFill>
                  <a:srgbClr val="FF0000"/>
                </a:solidFill>
              </a:rPr>
              <a:t>F</a:t>
            </a:r>
            <a:r>
              <a:rPr lang="en-US" dirty="0">
                <a:solidFill>
                  <a:srgbClr val="FF0000"/>
                </a:solidFill>
              </a:rPr>
              <a:t>requent </a:t>
            </a:r>
            <a:r>
              <a:rPr lang="en-US" altLang="zh-CN" dirty="0">
                <a:solidFill>
                  <a:srgbClr val="FF0000"/>
                </a:solidFill>
              </a:rPr>
              <a:t>B</a:t>
            </a:r>
            <a:r>
              <a:rPr lang="en-US" dirty="0">
                <a:solidFill>
                  <a:srgbClr val="FF0000"/>
                </a:solidFill>
              </a:rPr>
              <a:t>enchmark</a:t>
            </a:r>
            <a:r>
              <a:rPr lang="en-US" altLang="zh-CN" dirty="0">
                <a:solidFill>
                  <a:srgbClr val="FF0000"/>
                </a:solidFill>
              </a:rPr>
              <a:t>: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dirty="0">
                <a:solidFill>
                  <a:srgbClr val="FF0000"/>
                </a:solidFill>
              </a:rPr>
              <a:t>0.05949 </a:t>
            </a:r>
            <a:endParaRPr lang="zh-CN" altLang="en-US" dirty="0" smtClean="0">
              <a:solidFill>
                <a:srgbClr val="FF0000"/>
              </a:solidFill>
            </a:endParaRPr>
          </a:p>
          <a:p>
            <a:pPr>
              <a:buFont typeface="Wingdings" charset="2"/>
              <a:buChar char="v"/>
            </a:pPr>
            <a:r>
              <a:rPr lang="en-US" altLang="zh-CN" dirty="0"/>
              <a:t>S</a:t>
            </a:r>
            <a:r>
              <a:rPr lang="en-US" dirty="0" smtClean="0"/>
              <a:t>ample </a:t>
            </a:r>
            <a:r>
              <a:rPr lang="en-US" altLang="zh-CN" dirty="0"/>
              <a:t>S</a:t>
            </a:r>
            <a:r>
              <a:rPr lang="en-US" dirty="0" smtClean="0"/>
              <a:t>ubmission </a:t>
            </a:r>
            <a:r>
              <a:rPr lang="en-US" altLang="zh-CN" dirty="0"/>
              <a:t>B</a:t>
            </a:r>
            <a:r>
              <a:rPr lang="en-US" dirty="0" smtClean="0"/>
              <a:t>enchmark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dirty="0"/>
              <a:t>0.01744 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dirty="0"/>
              <a:t>R</a:t>
            </a:r>
            <a:r>
              <a:rPr lang="en-US" dirty="0" smtClean="0"/>
              <a:t>andom </a:t>
            </a:r>
            <a:r>
              <a:rPr lang="en-US" altLang="zh-CN" dirty="0"/>
              <a:t>G</a:t>
            </a:r>
            <a:r>
              <a:rPr lang="en-US" dirty="0" smtClean="0"/>
              <a:t>uess </a:t>
            </a:r>
            <a:r>
              <a:rPr lang="en-US" altLang="zh-CN" dirty="0"/>
              <a:t>B</a:t>
            </a:r>
            <a:r>
              <a:rPr lang="en-US" dirty="0" smtClean="0"/>
              <a:t>enchmark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dirty="0"/>
              <a:t>0.02260 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dirty="0" smtClean="0"/>
              <a:t>T</a:t>
            </a:r>
            <a:r>
              <a:rPr lang="en-US" dirty="0" smtClean="0"/>
              <a:t>op </a:t>
            </a:r>
            <a:r>
              <a:rPr lang="en-US" altLang="zh-CN" dirty="0"/>
              <a:t>S</a:t>
            </a:r>
            <a:r>
              <a:rPr lang="en-US" dirty="0" smtClean="0"/>
              <a:t>corer</a:t>
            </a:r>
            <a:r>
              <a:rPr lang="en-US" altLang="zh-CN" dirty="0" smtClean="0"/>
              <a:t>:</a:t>
            </a:r>
            <a:r>
              <a:rPr lang="zh-CN" altLang="en-US" dirty="0" smtClean="0"/>
              <a:t> </a:t>
            </a:r>
            <a:r>
              <a:rPr lang="en-US" dirty="0"/>
              <a:t>0.49311 </a:t>
            </a:r>
          </a:p>
        </p:txBody>
      </p:sp>
    </p:spTree>
    <p:extLst>
      <p:ext uri="{BB962C8B-B14F-4D97-AF65-F5344CB8AC3E}">
        <p14:creationId xmlns:p14="http://schemas.microsoft.com/office/powerpoint/2010/main" val="419650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2082" y="1907458"/>
            <a:ext cx="8596668" cy="1320800"/>
          </a:xfrm>
        </p:spPr>
        <p:txBody>
          <a:bodyPr/>
          <a:lstStyle/>
          <a:p>
            <a:pPr algn="ctr"/>
            <a:r>
              <a:rPr lang="en-US" altLang="zh-CN" dirty="0" smtClean="0"/>
              <a:t>THANK</a:t>
            </a:r>
            <a:r>
              <a:rPr lang="zh-CN" altLang="en-US" dirty="0" smtClean="0"/>
              <a:t> </a:t>
            </a:r>
            <a:r>
              <a:rPr lang="en-US" altLang="zh-CN" dirty="0" smtClean="0"/>
              <a:t>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607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852218" y="1238865"/>
            <a:ext cx="529467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Online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Travel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Agency(OTA)</a:t>
            </a:r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T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ravel </a:t>
            </a: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roducts </a:t>
            </a:r>
            <a:r>
              <a:rPr lang="en-US" sz="2200" dirty="0">
                <a:latin typeface="Times New Roman" charset="0"/>
                <a:ea typeface="Times New Roman" charset="0"/>
                <a:cs typeface="Times New Roman" charset="0"/>
              </a:rPr>
              <a:t>and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ervices</a:t>
            </a:r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Parent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company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of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several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global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online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travel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brands</a:t>
            </a:r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P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urchased Travelocity </a:t>
            </a:r>
            <a:r>
              <a:rPr lang="en-US" sz="2200" dirty="0">
                <a:latin typeface="Times New Roman" charset="0"/>
                <a:ea typeface="Times New Roman" charset="0"/>
                <a:cs typeface="Times New Roman" charset="0"/>
              </a:rPr>
              <a:t>for $280 million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last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year</a:t>
            </a:r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200" dirty="0">
                <a:latin typeface="Times New Roman" charset="0"/>
                <a:ea typeface="Times New Roman" charset="0"/>
                <a:cs typeface="Times New Roman" charset="0"/>
              </a:rPr>
              <a:t>R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ecently </a:t>
            </a:r>
            <a:r>
              <a:rPr lang="en-US" sz="2200" dirty="0">
                <a:latin typeface="Times New Roman" charset="0"/>
                <a:ea typeface="Times New Roman" charset="0"/>
                <a:cs typeface="Times New Roman" charset="0"/>
              </a:rPr>
              <a:t>purchased </a:t>
            </a:r>
            <a:r>
              <a:rPr lang="en-US" sz="2200" dirty="0" err="1" smtClean="0">
                <a:latin typeface="Times New Roman" charset="0"/>
                <a:ea typeface="Times New Roman" charset="0"/>
                <a:cs typeface="Times New Roman" charset="0"/>
              </a:rPr>
              <a:t>Orbitz</a:t>
            </a:r>
            <a:r>
              <a:rPr 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sz="2200" dirty="0">
                <a:latin typeface="Times New Roman" charset="0"/>
                <a:ea typeface="Times New Roman" charset="0"/>
                <a:cs typeface="Times New Roman" charset="0"/>
              </a:rPr>
              <a:t>Worldwide for $1.33 billion </a:t>
            </a:r>
            <a:endParaRPr lang="zh-CN" altLang="en-US" sz="2200" dirty="0" smtClean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endParaRPr lang="zh-CN" altLang="en-US" sz="2200" dirty="0">
              <a:latin typeface="Times New Roman" charset="0"/>
              <a:ea typeface="Times New Roman" charset="0"/>
              <a:cs typeface="Times New Roman" charset="0"/>
            </a:endParaRPr>
          </a:p>
          <a:p>
            <a:pPr marL="285750" indent="-285750">
              <a:buFont typeface="Arial" charset="0"/>
              <a:buChar char="•"/>
            </a:pP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Main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Competitor: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Priceline</a:t>
            </a:r>
            <a:r>
              <a:rPr lang="zh-CN" altLang="en-US" sz="2200" dirty="0" smtClean="0">
                <a:latin typeface="Times New Roman" charset="0"/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latin typeface="Times New Roman" charset="0"/>
                <a:ea typeface="Times New Roman" charset="0"/>
                <a:cs typeface="Times New Roman" charset="0"/>
              </a:rPr>
              <a:t>Group</a:t>
            </a:r>
            <a:endParaRPr lang="en-US" sz="2200" dirty="0">
              <a:latin typeface="Times New Roman" charset="0"/>
              <a:ea typeface="Times New Roman" charset="0"/>
              <a:cs typeface="Times New Roman" charset="0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977" y="3631994"/>
            <a:ext cx="3282062" cy="24389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626" y="565628"/>
            <a:ext cx="3358440" cy="29250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525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805" y="1035665"/>
            <a:ext cx="8596668" cy="894735"/>
          </a:xfrm>
        </p:spPr>
        <p:txBody>
          <a:bodyPr>
            <a:normAutofit/>
          </a:bodyPr>
          <a:lstStyle/>
          <a:p>
            <a:r>
              <a:rPr lang="en-US" altLang="zh-CN" sz="2800" dirty="0" smtClean="0"/>
              <a:t>Business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Problem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1098804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US" altLang="zh-CN" sz="2200" dirty="0"/>
              <a:t>B</a:t>
            </a:r>
            <a:r>
              <a:rPr lang="en-US" sz="2200" dirty="0" smtClean="0"/>
              <a:t>etter understand consumer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demand</a:t>
            </a:r>
            <a:endParaRPr lang="zh-CN" altLang="en-US" sz="2200" dirty="0"/>
          </a:p>
          <a:p>
            <a:pPr>
              <a:buFont typeface="Wingdings" charset="2"/>
              <a:buChar char="v"/>
            </a:pPr>
            <a:r>
              <a:rPr lang="en-US" altLang="zh-CN" sz="2200" dirty="0"/>
              <a:t>P</a:t>
            </a:r>
            <a:r>
              <a:rPr lang="en-US" sz="2200" dirty="0" smtClean="0"/>
              <a:t>rovide </a:t>
            </a:r>
            <a:r>
              <a:rPr lang="en-US" altLang="zh-CN" sz="2200" dirty="0" smtClean="0"/>
              <a:t>customers</a:t>
            </a:r>
            <a:r>
              <a:rPr lang="zh-CN" altLang="en-US" sz="2200" dirty="0" smtClean="0"/>
              <a:t> </a:t>
            </a:r>
            <a:r>
              <a:rPr lang="en-US" sz="2200" dirty="0" smtClean="0"/>
              <a:t>with </a:t>
            </a:r>
            <a:r>
              <a:rPr lang="en-US" sz="2200" dirty="0"/>
              <a:t>the best service </a:t>
            </a:r>
            <a:r>
              <a:rPr lang="en-US" sz="2200" dirty="0" smtClean="0"/>
              <a:t>recommendations</a:t>
            </a:r>
            <a:endParaRPr lang="en-US" sz="2200" dirty="0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942805" y="3343590"/>
            <a:ext cx="8596668" cy="8947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altLang="zh-CN" sz="2800" dirty="0" smtClean="0"/>
              <a:t>Our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Solution</a:t>
            </a:r>
            <a:endParaRPr lang="en-US" sz="28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77334" y="4003309"/>
            <a:ext cx="8596668" cy="10988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Wingdings" charset="2"/>
              <a:buChar char="v"/>
            </a:pPr>
            <a:r>
              <a:rPr lang="en-US" altLang="zh-CN" sz="2200" dirty="0" smtClean="0"/>
              <a:t>C</a:t>
            </a:r>
            <a:r>
              <a:rPr lang="en-US" sz="2200" dirty="0" smtClean="0"/>
              <a:t>reated </a:t>
            </a:r>
            <a:r>
              <a:rPr lang="en-US" sz="2200" dirty="0"/>
              <a:t>an algorithm that can generate predictions based on the likelihood a customer will stay in one of one-hundred different hotel </a:t>
            </a:r>
            <a:r>
              <a:rPr lang="en-US" sz="2200" dirty="0" smtClean="0"/>
              <a:t>groups</a:t>
            </a:r>
            <a:endParaRPr lang="en-US" sz="2200" dirty="0"/>
          </a:p>
        </p:txBody>
      </p:sp>
    </p:spTree>
    <p:extLst>
      <p:ext uri="{BB962C8B-B14F-4D97-AF65-F5344CB8AC3E}">
        <p14:creationId xmlns:p14="http://schemas.microsoft.com/office/powerpoint/2010/main" val="1486596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>
            <a:normAutofit lnSpcReduction="10000"/>
          </a:bodyPr>
          <a:lstStyle/>
          <a:p>
            <a:pPr>
              <a:buFont typeface="Wingdings" charset="2"/>
              <a:buChar char="v"/>
            </a:pPr>
            <a:r>
              <a:rPr lang="en-US" altLang="zh-CN" sz="2200" dirty="0" smtClean="0">
                <a:ea typeface="Times New Roman" charset="0"/>
                <a:cs typeface="Times New Roman" charset="0"/>
              </a:rPr>
              <a:t>T</a:t>
            </a:r>
            <a:r>
              <a:rPr lang="en-US" sz="2200" dirty="0" smtClean="0">
                <a:ea typeface="Times New Roman" charset="0"/>
                <a:cs typeface="Times New Roman" charset="0"/>
              </a:rPr>
              <a:t>housands </a:t>
            </a:r>
            <a:r>
              <a:rPr lang="en-US" sz="2200" dirty="0">
                <a:ea typeface="Times New Roman" charset="0"/>
                <a:cs typeface="Times New Roman" charset="0"/>
              </a:rPr>
              <a:t>of hotels to choose from </a:t>
            </a:r>
            <a:r>
              <a:rPr lang="en-US" sz="2200" dirty="0" smtClean="0">
                <a:ea typeface="Times New Roman" charset="0"/>
                <a:cs typeface="Times New Roman" charset="0"/>
              </a:rPr>
              <a:t>every </a:t>
            </a:r>
            <a:r>
              <a:rPr lang="en-US" sz="2200" dirty="0">
                <a:ea typeface="Times New Roman" charset="0"/>
                <a:cs typeface="Times New Roman" charset="0"/>
              </a:rPr>
              <a:t>destination </a:t>
            </a:r>
            <a:endParaRPr lang="zh-CN" altLang="en-US" sz="2200" dirty="0" smtClean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endParaRPr lang="zh-CN" altLang="en-US" sz="2200" dirty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r>
              <a:rPr lang="en-US" sz="2200" dirty="0">
                <a:ea typeface="Times New Roman" charset="0"/>
                <a:cs typeface="Times New Roman" charset="0"/>
              </a:rPr>
              <a:t>A hotel is the hub for any </a:t>
            </a:r>
            <a:r>
              <a:rPr lang="en-US" sz="2200" dirty="0" smtClean="0">
                <a:ea typeface="Times New Roman" charset="0"/>
                <a:cs typeface="Times New Roman" charset="0"/>
              </a:rPr>
              <a:t>vacation</a:t>
            </a:r>
            <a:endParaRPr lang="zh-CN" altLang="en-US" sz="2200" dirty="0" smtClean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endParaRPr lang="zh-CN" altLang="en-US" sz="2200" dirty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r>
              <a:rPr lang="en-US" sz="2200" dirty="0" smtClean="0">
                <a:ea typeface="Times New Roman" charset="0"/>
                <a:cs typeface="Times New Roman" charset="0"/>
              </a:rPr>
              <a:t>Expedia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’</a:t>
            </a:r>
            <a:r>
              <a:rPr lang="en-US" sz="2200" dirty="0" smtClean="0">
                <a:ea typeface="Times New Roman" charset="0"/>
                <a:cs typeface="Times New Roman" charset="0"/>
              </a:rPr>
              <a:t>s acquisition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brings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sz="2200" dirty="0">
                <a:ea typeface="Times New Roman" charset="0"/>
                <a:cs typeface="Times New Roman" charset="0"/>
              </a:rPr>
              <a:t>hundreds of thousands of new </a:t>
            </a:r>
            <a:r>
              <a:rPr lang="en-US" sz="2200" dirty="0" smtClean="0">
                <a:ea typeface="Times New Roman" charset="0"/>
                <a:cs typeface="Times New Roman" charset="0"/>
              </a:rPr>
              <a:t>users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,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which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means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more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data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for</a:t>
            </a:r>
            <a:r>
              <a:rPr lang="zh-CN" altLang="en-US" sz="2200" dirty="0" smtClean="0">
                <a:ea typeface="Times New Roman" charset="0"/>
                <a:cs typeface="Times New Roman" charset="0"/>
              </a:rPr>
              <a:t> </a:t>
            </a:r>
            <a:r>
              <a:rPr lang="en-US" altLang="zh-CN" sz="2200" dirty="0" smtClean="0">
                <a:ea typeface="Times New Roman" charset="0"/>
                <a:cs typeface="Times New Roman" charset="0"/>
              </a:rPr>
              <a:t>analysis.</a:t>
            </a:r>
            <a:endParaRPr lang="zh-CN" altLang="en-US" sz="2200" dirty="0" smtClean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endParaRPr lang="zh-CN" altLang="en-US" sz="2200" dirty="0" smtClean="0">
              <a:ea typeface="Times New Roman" charset="0"/>
              <a:cs typeface="Times New Roman" charset="0"/>
            </a:endParaRPr>
          </a:p>
          <a:p>
            <a:pPr>
              <a:buFont typeface="Wingdings" charset="2"/>
              <a:buChar char="v"/>
            </a:pPr>
            <a:r>
              <a:rPr lang="en-US" sz="2400" dirty="0" smtClean="0"/>
              <a:t>This </a:t>
            </a:r>
            <a:r>
              <a:rPr lang="en-US" sz="2400" dirty="0"/>
              <a:t>is the time to understand Expedia’s target market and enhance customer </a:t>
            </a:r>
            <a:r>
              <a:rPr lang="en-US" sz="2400" dirty="0" smtClean="0"/>
              <a:t>loyalty</a:t>
            </a:r>
            <a:r>
              <a:rPr lang="en-US" altLang="zh-CN" sz="2400" dirty="0" smtClean="0"/>
              <a:t>!</a:t>
            </a:r>
            <a:endParaRPr lang="en-US" sz="2200" dirty="0">
              <a:ea typeface="Times New Roman" charset="0"/>
              <a:cs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808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Preparation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altLang="zh-CN" sz="2200" dirty="0" smtClean="0"/>
              <a:t>4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files</a:t>
            </a:r>
            <a:r>
              <a:rPr lang="zh-CN" altLang="en-US" sz="2200" dirty="0" smtClean="0"/>
              <a:t> </a:t>
            </a:r>
            <a:r>
              <a:rPr lang="en-US" altLang="zh-CN" sz="2200" dirty="0" smtClean="0"/>
              <a:t>(</a:t>
            </a:r>
            <a:r>
              <a:rPr lang="en-US" sz="2200" dirty="0" err="1"/>
              <a:t>sample_submission.csv</a:t>
            </a:r>
            <a:r>
              <a:rPr lang="en-US" sz="2200" dirty="0"/>
              <a:t>, </a:t>
            </a:r>
            <a:r>
              <a:rPr lang="en-US" sz="2200" dirty="0" err="1"/>
              <a:t>destinations.csv</a:t>
            </a:r>
            <a:r>
              <a:rPr lang="en-US" sz="2200" dirty="0"/>
              <a:t>, </a:t>
            </a:r>
            <a:r>
              <a:rPr lang="en-US" sz="2200" dirty="0" err="1"/>
              <a:t>test.csv</a:t>
            </a:r>
            <a:r>
              <a:rPr lang="en-US" sz="2200" dirty="0"/>
              <a:t>, and </a:t>
            </a:r>
            <a:r>
              <a:rPr lang="en-US" sz="2200" dirty="0" err="1"/>
              <a:t>train.csv</a:t>
            </a:r>
            <a:r>
              <a:rPr lang="en-US" sz="2200" dirty="0"/>
              <a:t> </a:t>
            </a:r>
            <a:r>
              <a:rPr lang="en-US" altLang="zh-CN" sz="2200" dirty="0" smtClean="0"/>
              <a:t>)</a:t>
            </a:r>
            <a:endParaRPr lang="zh-CN" altLang="en-US" sz="2200" dirty="0" smtClean="0"/>
          </a:p>
          <a:p>
            <a:pPr>
              <a:buFont typeface="Wingdings" charset="2"/>
              <a:buChar char="v"/>
            </a:pPr>
            <a:r>
              <a:rPr lang="en-US" sz="2400" dirty="0" err="1"/>
              <a:t>test.csv</a:t>
            </a:r>
            <a:r>
              <a:rPr lang="en-US" sz="2400" dirty="0"/>
              <a:t> </a:t>
            </a:r>
            <a:r>
              <a:rPr lang="en-US" sz="2400" dirty="0" smtClean="0"/>
              <a:t>a</a:t>
            </a:r>
            <a:r>
              <a:rPr lang="en-US" altLang="zh-CN" sz="2400" dirty="0" smtClean="0"/>
              <a:t>n</a:t>
            </a:r>
            <a:r>
              <a:rPr lang="en-US" sz="2400" dirty="0" smtClean="0"/>
              <a:t>d </a:t>
            </a:r>
            <a:r>
              <a:rPr lang="en-US" sz="2400" dirty="0" err="1" smtClean="0"/>
              <a:t>train.csv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contain </a:t>
            </a:r>
            <a:r>
              <a:rPr lang="en-US" sz="2400" dirty="0"/>
              <a:t>the logs of customer behavior </a:t>
            </a:r>
            <a:r>
              <a:rPr lang="en-US" altLang="zh-CN" sz="2400" dirty="0" smtClean="0"/>
              <a:t>for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each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user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event</a:t>
            </a:r>
            <a:r>
              <a:rPr lang="zh-CN" altLang="en-US" sz="2400" dirty="0" smtClean="0"/>
              <a:t> </a:t>
            </a:r>
            <a:r>
              <a:rPr lang="en-US" altLang="zh-CN" sz="2400" dirty="0" smtClean="0"/>
              <a:t>transactions</a:t>
            </a:r>
            <a:endParaRPr lang="zh-CN" altLang="en-US" sz="2400" dirty="0" smtClean="0"/>
          </a:p>
          <a:p>
            <a:pPr marL="0" indent="0">
              <a:buNone/>
            </a:pPr>
            <a:r>
              <a:rPr lang="zh-CN" altLang="en-US" sz="2400" dirty="0" smtClean="0"/>
              <a:t>    </a:t>
            </a:r>
            <a:r>
              <a:rPr lang="en-US" altLang="zh-CN" sz="2400" dirty="0" smtClean="0"/>
              <a:t>Attributes:</a:t>
            </a:r>
            <a:r>
              <a:rPr lang="zh-CN" altLang="en-US" sz="2400" dirty="0" smtClean="0"/>
              <a:t> </a:t>
            </a:r>
            <a:r>
              <a:rPr lang="en-US" sz="2400" dirty="0" err="1" smtClean="0"/>
              <a:t>Hotel</a:t>
            </a:r>
            <a:r>
              <a:rPr lang="en-US" altLang="zh-CN" sz="2400" dirty="0" err="1" smtClean="0"/>
              <a:t>_</a:t>
            </a:r>
            <a:r>
              <a:rPr lang="en-US" sz="2400" dirty="0" err="1" smtClean="0"/>
              <a:t>cluster</a:t>
            </a:r>
            <a:endParaRPr lang="zh-CN" altLang="en-US" sz="2400" dirty="0" smtClean="0"/>
          </a:p>
          <a:p>
            <a:pPr>
              <a:buFont typeface="Wingdings" charset="2"/>
              <a:buChar char="v"/>
            </a:pPr>
            <a:r>
              <a:rPr lang="en-US" sz="2400" i="1" dirty="0" err="1" smtClean="0"/>
              <a:t>destinations.csv</a:t>
            </a:r>
            <a:r>
              <a:rPr lang="en-US" altLang="zh-CN" sz="2400" dirty="0" smtClean="0"/>
              <a:t>:</a:t>
            </a:r>
            <a:endParaRPr lang="zh-CN" altLang="en-US" sz="2400" dirty="0" smtClean="0"/>
          </a:p>
          <a:p>
            <a:pPr marL="0" indent="0">
              <a:buNone/>
            </a:pPr>
            <a:r>
              <a:rPr lang="zh-CN" altLang="en-US" sz="2400" dirty="0" smtClean="0"/>
              <a:t>    </a:t>
            </a:r>
            <a:r>
              <a:rPr lang="en-US" altLang="zh-CN" sz="2400" dirty="0" smtClean="0"/>
              <a:t>Attributes:</a:t>
            </a:r>
            <a:r>
              <a:rPr lang="zh-CN" altLang="en-US" sz="2400" dirty="0" smtClean="0"/>
              <a:t> </a:t>
            </a:r>
            <a:r>
              <a:rPr lang="en-US" sz="2400" dirty="0" err="1" smtClean="0"/>
              <a:t>srch_destination_id</a:t>
            </a:r>
            <a:r>
              <a:rPr lang="en-US" altLang="zh-CN" sz="2400" dirty="0" smtClean="0"/>
              <a:t>,</a:t>
            </a:r>
            <a:r>
              <a:rPr lang="zh-CN" altLang="en-US" sz="2400" dirty="0" smtClean="0"/>
              <a:t> </a:t>
            </a:r>
            <a:r>
              <a:rPr lang="en-US" altLang="zh-CN" sz="2400" dirty="0"/>
              <a:t>d1-d149</a:t>
            </a:r>
            <a:endParaRPr lang="zh-CN" alt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83323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Basic</a:t>
            </a:r>
            <a:r>
              <a:rPr lang="zh-CN" altLang="en-US" dirty="0" smtClean="0"/>
              <a:t> </a:t>
            </a:r>
            <a:r>
              <a:rPr lang="en-US" altLang="zh-CN" dirty="0" smtClean="0"/>
              <a:t>Data</a:t>
            </a:r>
            <a:r>
              <a:rPr lang="zh-CN" altLang="en-US" dirty="0" smtClean="0"/>
              <a:t> </a:t>
            </a:r>
            <a:r>
              <a:rPr lang="en-US" altLang="zh-CN" dirty="0" smtClean="0"/>
              <a:t>Analysis</a:t>
            </a:r>
            <a:endParaRPr lang="en-US" dirty="0"/>
          </a:p>
        </p:txBody>
      </p:sp>
      <p:pic>
        <p:nvPicPr>
          <p:cNvPr id="4" name="Content Placeholder 3"/>
          <p:cNvPicPr>
            <a:picLocks noGrp="1"/>
          </p:cNvPicPr>
          <p:nvPr>
            <p:ph idx="1"/>
          </p:nvPr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554636" y="2610292"/>
            <a:ext cx="4722788" cy="38814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TextBox 4"/>
          <p:cNvSpPr txBox="1"/>
          <p:nvPr/>
        </p:nvSpPr>
        <p:spPr>
          <a:xfrm>
            <a:off x="554636" y="1768839"/>
            <a:ext cx="45270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Correlations between different features within each customer behavior log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69411" y="1810073"/>
            <a:ext cx="4616691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Results:</a:t>
            </a:r>
            <a:endParaRPr lang="zh-CN" altLang="en-US" dirty="0" smtClean="0"/>
          </a:p>
          <a:p>
            <a:pPr marL="285750" indent="-285750">
              <a:buFont typeface="Wingdings" charset="2"/>
              <a:buChar char="v"/>
            </a:pPr>
            <a:r>
              <a:rPr lang="en-US" sz="2000" dirty="0" err="1" smtClean="0"/>
              <a:t>hotel_continent</a:t>
            </a:r>
            <a:r>
              <a:rPr lang="en-US" sz="2000" dirty="0"/>
              <a:t>’ </a:t>
            </a:r>
            <a:r>
              <a:rPr lang="en-US" sz="2000" dirty="0" smtClean="0"/>
              <a:t>has </a:t>
            </a:r>
            <a:r>
              <a:rPr lang="en-US" sz="2000" dirty="0"/>
              <a:t>a positive correlation to ‘</a:t>
            </a:r>
            <a:r>
              <a:rPr lang="en-US" sz="2000" dirty="0" err="1"/>
              <a:t>orig_destination_distance</a:t>
            </a:r>
            <a:r>
              <a:rPr lang="en-US" sz="2000" dirty="0"/>
              <a:t>’ </a:t>
            </a:r>
            <a:endParaRPr lang="zh-CN" altLang="en-US" sz="2000" dirty="0" smtClean="0"/>
          </a:p>
          <a:p>
            <a:pPr marL="285750" indent="-285750">
              <a:buFont typeface="Wingdings" charset="2"/>
              <a:buChar char="v"/>
            </a:pPr>
            <a:r>
              <a:rPr lang="en-US" sz="2000" dirty="0"/>
              <a:t>‘</a:t>
            </a:r>
            <a:r>
              <a:rPr lang="en-US" sz="2000" dirty="0" err="1"/>
              <a:t>hotel_continent</a:t>
            </a:r>
            <a:r>
              <a:rPr lang="en-US" sz="2000" dirty="0" smtClean="0"/>
              <a:t>’</a:t>
            </a:r>
            <a:r>
              <a:rPr lang="en-US" sz="2000" dirty="0"/>
              <a:t> </a:t>
            </a:r>
            <a:r>
              <a:rPr lang="en-US" altLang="zh-CN" sz="2000" dirty="0" smtClean="0"/>
              <a:t>has</a:t>
            </a:r>
            <a:r>
              <a:rPr lang="zh-CN" altLang="en-US" sz="2000" dirty="0" smtClean="0"/>
              <a:t> </a:t>
            </a:r>
            <a:r>
              <a:rPr lang="en-US" sz="2000" dirty="0" smtClean="0"/>
              <a:t>a </a:t>
            </a:r>
            <a:r>
              <a:rPr lang="en-US" sz="2000" dirty="0"/>
              <a:t>negative correlation to ‘</a:t>
            </a:r>
            <a:r>
              <a:rPr lang="en-US" sz="2000" dirty="0" err="1"/>
              <a:t>posa_continent</a:t>
            </a:r>
            <a:r>
              <a:rPr lang="en-US" sz="2000" dirty="0"/>
              <a:t>’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69411" y="4144296"/>
            <a:ext cx="461669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smtClean="0"/>
              <a:t>Conclusion:</a:t>
            </a:r>
            <a:r>
              <a:rPr lang="zh-CN" altLang="en-US" dirty="0" smtClean="0"/>
              <a:t> </a:t>
            </a:r>
          </a:p>
          <a:p>
            <a:pPr marL="285750" indent="-285750">
              <a:buFont typeface="Wingdings" charset="2"/>
              <a:buChar char="v"/>
            </a:pPr>
            <a:r>
              <a:rPr lang="en-US" altLang="zh-CN" dirty="0"/>
              <a:t>I</a:t>
            </a:r>
            <a:r>
              <a:rPr lang="en-US" dirty="0" smtClean="0"/>
              <a:t>ndividuals </a:t>
            </a:r>
            <a:r>
              <a:rPr lang="en-US" dirty="0"/>
              <a:t>that tend to book on Expedia are going to hotels farther away from their home continent </a:t>
            </a:r>
          </a:p>
        </p:txBody>
      </p:sp>
    </p:spTree>
    <p:extLst>
      <p:ext uri="{BB962C8B-B14F-4D97-AF65-F5344CB8AC3E}">
        <p14:creationId xmlns:p14="http://schemas.microsoft.com/office/powerpoint/2010/main" val="169399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 smtClean="0"/>
              <a:t>Analysis---Algorithm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altLang="zh-CN" sz="2400" dirty="0" smtClean="0"/>
              <a:t>Classifier:</a:t>
            </a:r>
            <a:r>
              <a:rPr lang="zh-CN" altLang="en-US" sz="2400" dirty="0" smtClean="0"/>
              <a:t> </a:t>
            </a:r>
            <a:r>
              <a:rPr lang="en-US" sz="2400" dirty="0"/>
              <a:t>Random Forest Classifier </a:t>
            </a:r>
            <a:endParaRPr lang="zh-CN" altLang="en-US" sz="2400" dirty="0" smtClean="0"/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One of the best among classification algorithms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/>
              <a:t>High</a:t>
            </a:r>
            <a:r>
              <a:rPr lang="zh-CN" altLang="en-US" sz="2000" dirty="0"/>
              <a:t> </a:t>
            </a:r>
            <a:r>
              <a:rPr lang="en-US" altLang="zh-CN" sz="2000" dirty="0"/>
              <a:t>dimensional</a:t>
            </a:r>
            <a:r>
              <a:rPr lang="zh-CN" altLang="en-US" sz="2000" dirty="0"/>
              <a:t> </a:t>
            </a:r>
            <a:r>
              <a:rPr lang="en-US" altLang="zh-CN" sz="2000" dirty="0"/>
              <a:t>spaces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/>
              <a:t>Large</a:t>
            </a:r>
            <a:r>
              <a:rPr lang="zh-CN" altLang="en-US" sz="2000" dirty="0"/>
              <a:t> </a:t>
            </a:r>
            <a:r>
              <a:rPr lang="en-US" altLang="zh-CN" sz="2000" dirty="0"/>
              <a:t>number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training</a:t>
            </a:r>
            <a:r>
              <a:rPr lang="zh-CN" altLang="en-US" sz="2000" dirty="0"/>
              <a:t> </a:t>
            </a:r>
            <a:r>
              <a:rPr lang="en-US" altLang="zh-CN" sz="2000" dirty="0"/>
              <a:t>examples </a:t>
            </a:r>
          </a:p>
          <a:p>
            <a:pPr marL="285750" indent="-285750">
              <a:buFont typeface="Arial" charset="0"/>
              <a:buChar char="•"/>
            </a:pPr>
            <a:r>
              <a:rPr lang="en-US" sz="2000" dirty="0"/>
              <a:t>Better randomness</a:t>
            </a:r>
            <a:r>
              <a:rPr lang="en-US" altLang="zh-CN" sz="2000" dirty="0"/>
              <a:t>  </a:t>
            </a:r>
          </a:p>
          <a:p>
            <a:pPr marL="285750" indent="-285750">
              <a:buFont typeface="Arial" charset="0"/>
              <a:buChar char="•"/>
            </a:pPr>
            <a:r>
              <a:rPr lang="en-US" altLang="zh-CN" sz="2000" dirty="0"/>
              <a:t>Minimize </a:t>
            </a:r>
            <a:r>
              <a:rPr lang="en-US" altLang="zh-CN" sz="2000" dirty="0" err="1"/>
              <a:t>overfitting</a:t>
            </a:r>
            <a:r>
              <a:rPr lang="en-US" altLang="zh-CN" sz="2000" dirty="0"/>
              <a:t> </a:t>
            </a:r>
          </a:p>
          <a:p>
            <a:pPr>
              <a:buFont typeface="Wingdings" charset="2"/>
              <a:buChar char="ü"/>
            </a:pPr>
            <a:endParaRPr lang="zh-CN" alt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1765218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Evaluation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smtClean="0"/>
              <a:t>Evaluator</a:t>
            </a:r>
            <a:r>
              <a:rPr lang="en-US" altLang="zh-CN" sz="2400" dirty="0" smtClean="0"/>
              <a:t>:</a:t>
            </a:r>
            <a:r>
              <a:rPr lang="zh-CN" altLang="en-US" sz="2400" dirty="0" smtClean="0"/>
              <a:t> </a:t>
            </a:r>
            <a:r>
              <a:rPr lang="en-US" sz="2400" dirty="0" smtClean="0"/>
              <a:t>Mean </a:t>
            </a:r>
            <a:r>
              <a:rPr lang="en-US" sz="2400" dirty="0"/>
              <a:t>Average Precision of 5 (MAP@5</a:t>
            </a:r>
            <a:r>
              <a:rPr lang="en-US" sz="2400" dirty="0" smtClean="0"/>
              <a:t>)</a:t>
            </a:r>
            <a:r>
              <a:rPr lang="zh-CN" altLang="en-US" sz="2400" dirty="0" smtClean="0"/>
              <a:t> </a:t>
            </a:r>
            <a:endParaRPr lang="en-US" sz="2400" dirty="0"/>
          </a:p>
        </p:txBody>
      </p:sp>
      <p:pic>
        <p:nvPicPr>
          <p:cNvPr id="4" name="Picture 3"/>
          <p:cNvPicPr/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95443" y="2764749"/>
            <a:ext cx="3780892" cy="112882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7259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Machine</a:t>
            </a:r>
            <a:r>
              <a:rPr lang="zh-CN" altLang="en-US" dirty="0" smtClean="0"/>
              <a:t> </a:t>
            </a:r>
            <a:r>
              <a:rPr lang="en-US" altLang="zh-CN" dirty="0" smtClean="0"/>
              <a:t>Learning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Process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3287" y="1969589"/>
            <a:ext cx="10210871" cy="4057331"/>
          </a:xfrm>
        </p:spPr>
        <p:txBody>
          <a:bodyPr>
            <a:normAutofit/>
          </a:bodyPr>
          <a:lstStyle/>
          <a:p>
            <a:pPr>
              <a:buFont typeface="Wingdings" charset="2"/>
              <a:buChar char="v"/>
            </a:pPr>
            <a:r>
              <a:rPr lang="en-US" altLang="zh-CN" sz="2000" dirty="0" smtClean="0"/>
              <a:t>Code:</a:t>
            </a:r>
            <a:r>
              <a:rPr lang="zh-CN" altLang="en-US" sz="2000" dirty="0" smtClean="0"/>
              <a:t> </a:t>
            </a:r>
            <a:r>
              <a:rPr lang="en-US" altLang="zh-CN" dirty="0" smtClean="0"/>
              <a:t>Reference</a:t>
            </a:r>
            <a:r>
              <a:rPr lang="zh-CN" altLang="en-US" dirty="0" smtClean="0"/>
              <a:t> </a:t>
            </a:r>
            <a:r>
              <a:rPr lang="en-US" altLang="zh-CN" dirty="0" smtClean="0"/>
              <a:t>demo</a:t>
            </a:r>
            <a:r>
              <a:rPr lang="zh-CN" altLang="en-US" dirty="0" smtClean="0"/>
              <a:t> </a:t>
            </a:r>
            <a:r>
              <a:rPr lang="en-US" altLang="zh-CN" dirty="0" smtClean="0"/>
              <a:t>called</a:t>
            </a:r>
            <a:r>
              <a:rPr lang="zh-CN" altLang="en-US" dirty="0" smtClean="0"/>
              <a:t> </a:t>
            </a:r>
            <a:r>
              <a:rPr lang="en-US" altLang="zh-CN" dirty="0" smtClean="0"/>
              <a:t>“Random</a:t>
            </a:r>
            <a:r>
              <a:rPr lang="zh-CN" altLang="en-US" dirty="0" smtClean="0"/>
              <a:t> </a:t>
            </a:r>
            <a:r>
              <a:rPr lang="en-US" altLang="zh-CN" dirty="0" smtClean="0"/>
              <a:t>forest</a:t>
            </a:r>
            <a:r>
              <a:rPr lang="zh-CN" altLang="en-US" dirty="0" smtClean="0"/>
              <a:t> </a:t>
            </a:r>
            <a:r>
              <a:rPr lang="en-US" altLang="zh-CN" dirty="0" smtClean="0"/>
              <a:t>-</a:t>
            </a:r>
            <a:r>
              <a:rPr lang="en-US" dirty="0" smtClean="0"/>
              <a:t>low-memory</a:t>
            </a:r>
            <a:r>
              <a:rPr lang="en-US" altLang="zh-CN" dirty="0" smtClean="0"/>
              <a:t>”</a:t>
            </a:r>
            <a:r>
              <a:rPr lang="en-US" dirty="0" smtClean="0"/>
              <a:t> on </a:t>
            </a:r>
            <a:r>
              <a:rPr lang="en-US" dirty="0"/>
              <a:t>the public </a:t>
            </a:r>
            <a:r>
              <a:rPr lang="en-US" dirty="0" err="1"/>
              <a:t>Kaggle</a:t>
            </a:r>
            <a:r>
              <a:rPr lang="en-US" dirty="0"/>
              <a:t> </a:t>
            </a:r>
            <a:r>
              <a:rPr lang="en-US" dirty="0" smtClean="0"/>
              <a:t>forums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dirty="0" smtClean="0"/>
              <a:t> </a:t>
            </a:r>
            <a:r>
              <a:rPr lang="en-US" altLang="zh-CN" sz="2000" dirty="0" smtClean="0"/>
              <a:t>Data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Processing: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(1)</a:t>
            </a:r>
            <a:r>
              <a:rPr lang="en-US" altLang="zh-CN" dirty="0" smtClean="0"/>
              <a:t>C</a:t>
            </a:r>
            <a:r>
              <a:rPr lang="en-US" dirty="0" smtClean="0"/>
              <a:t>onvert</a:t>
            </a:r>
            <a:r>
              <a:rPr lang="en-US" altLang="zh-CN" dirty="0" smtClean="0"/>
              <a:t>ed</a:t>
            </a:r>
            <a:r>
              <a:rPr lang="en-US" dirty="0" smtClean="0"/>
              <a:t> </a:t>
            </a:r>
            <a:r>
              <a:rPr lang="en-US" dirty="0"/>
              <a:t>the customer logs into a Pandas data </a:t>
            </a:r>
            <a:r>
              <a:rPr lang="en-US" dirty="0" smtClean="0"/>
              <a:t>frame</a:t>
            </a:r>
            <a:endParaRPr lang="zh-CN" altLang="en-US" dirty="0" smtClean="0"/>
          </a:p>
          <a:p>
            <a:pPr marL="0" indent="0" algn="ctr">
              <a:buNone/>
            </a:pPr>
            <a:r>
              <a:rPr lang="en-US" altLang="zh-CN" dirty="0" smtClean="0"/>
              <a:t>and</a:t>
            </a:r>
            <a:endParaRPr lang="zh-CN" altLang="en-US" dirty="0"/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(2)P</a:t>
            </a:r>
            <a:r>
              <a:rPr lang="en-US" dirty="0" smtClean="0"/>
              <a:t>reprocess</a:t>
            </a:r>
            <a:r>
              <a:rPr lang="en-US" altLang="zh-CN" dirty="0" smtClean="0"/>
              <a:t>ed</a:t>
            </a:r>
            <a:r>
              <a:rPr lang="en-US" dirty="0" smtClean="0"/>
              <a:t> </a:t>
            </a:r>
            <a:r>
              <a:rPr lang="en-US" dirty="0"/>
              <a:t>the data by filling in missing feature values and removing </a:t>
            </a:r>
            <a:r>
              <a:rPr lang="en-US" dirty="0" err="1" smtClean="0"/>
              <a:t>NaNs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sz="2000" dirty="0" smtClean="0"/>
              <a:t>Sampling:</a:t>
            </a:r>
            <a:r>
              <a:rPr lang="zh-CN" altLang="en-US" sz="2000" dirty="0" smtClean="0"/>
              <a:t> </a:t>
            </a:r>
            <a:r>
              <a:rPr lang="en-US" altLang="zh-CN" dirty="0" smtClean="0"/>
              <a:t>Split</a:t>
            </a:r>
            <a:r>
              <a:rPr lang="zh-CN" altLang="en-US" dirty="0" smtClean="0"/>
              <a:t> </a:t>
            </a:r>
            <a:r>
              <a:rPr lang="en-US" dirty="0" smtClean="0"/>
              <a:t>the </a:t>
            </a:r>
            <a:r>
              <a:rPr lang="en-US" i="1" dirty="0" err="1"/>
              <a:t>training.csv</a:t>
            </a:r>
            <a:r>
              <a:rPr lang="en-US" dirty="0"/>
              <a:t> file into yet another training/testing subset of 66% to 33% split respectively. 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sz="2000" dirty="0" smtClean="0"/>
              <a:t>Produce</a:t>
            </a:r>
            <a:r>
              <a:rPr lang="zh-CN" altLang="en-US" sz="2000" dirty="0" smtClean="0"/>
              <a:t> </a:t>
            </a:r>
            <a:r>
              <a:rPr lang="en-US" altLang="zh-CN" sz="2000" dirty="0"/>
              <a:t>P</a:t>
            </a:r>
            <a:r>
              <a:rPr lang="en-US" sz="2000" dirty="0" smtClean="0"/>
              <a:t>robabilities</a:t>
            </a:r>
            <a:r>
              <a:rPr lang="en-US" altLang="zh-CN" sz="2000" dirty="0" smtClean="0"/>
              <a:t>:</a:t>
            </a:r>
            <a:r>
              <a:rPr lang="zh-CN" altLang="en-US" sz="2000" dirty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zh-CN" altLang="en-US" dirty="0" smtClean="0"/>
              <a:t> </a:t>
            </a:r>
            <a:r>
              <a:rPr lang="en-US" dirty="0" smtClean="0"/>
              <a:t>Random </a:t>
            </a:r>
            <a:r>
              <a:rPr lang="en-US" dirty="0"/>
              <a:t>Forest </a:t>
            </a:r>
            <a:r>
              <a:rPr lang="en-US" dirty="0" smtClean="0"/>
              <a:t>Classifier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sz="2000" dirty="0" smtClean="0"/>
              <a:t>Evaluation:</a:t>
            </a:r>
            <a:r>
              <a:rPr lang="zh-CN" altLang="en-US" sz="2000" dirty="0" smtClean="0"/>
              <a:t> </a:t>
            </a:r>
            <a:r>
              <a:rPr lang="en-US" altLang="zh-CN" dirty="0" smtClean="0"/>
              <a:t>By</a:t>
            </a:r>
            <a:r>
              <a:rPr lang="zh-CN" altLang="en-US" dirty="0" smtClean="0"/>
              <a:t> </a:t>
            </a:r>
            <a:r>
              <a:rPr lang="en-US" altLang="zh-CN" dirty="0" smtClean="0"/>
              <a:t>using</a:t>
            </a:r>
            <a:r>
              <a:rPr lang="en-US" dirty="0"/>
              <a:t> </a:t>
            </a:r>
            <a:r>
              <a:rPr lang="en-US" dirty="0" smtClean="0"/>
              <a:t>MAP@5</a:t>
            </a:r>
            <a:endParaRPr lang="zh-CN" altLang="en-US" dirty="0" smtClean="0"/>
          </a:p>
          <a:p>
            <a:pPr>
              <a:buFont typeface="Wingdings" charset="2"/>
              <a:buChar char="v"/>
            </a:pPr>
            <a:r>
              <a:rPr lang="en-US" altLang="zh-CN" sz="2000" dirty="0" smtClean="0"/>
              <a:t>File</a:t>
            </a:r>
            <a:r>
              <a:rPr lang="zh-CN" altLang="en-US" sz="2000" dirty="0" smtClean="0"/>
              <a:t> </a:t>
            </a:r>
            <a:r>
              <a:rPr lang="en-US" altLang="zh-CN" sz="2000" dirty="0" smtClean="0"/>
              <a:t>Submission</a:t>
            </a:r>
            <a:endParaRPr lang="zh-CN" altLang="en-US" sz="2000" dirty="0" smtClean="0"/>
          </a:p>
          <a:p>
            <a:pPr>
              <a:buFont typeface="Wingdings" charset="2"/>
              <a:buChar char="v"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793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135</TotalTime>
  <Words>442</Words>
  <Application>Microsoft Macintosh PowerPoint</Application>
  <PresentationFormat>Widescreen</PresentationFormat>
  <Paragraphs>77</Paragraphs>
  <Slides>11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21" baseType="lpstr">
      <vt:lpstr>Calibri</vt:lpstr>
      <vt:lpstr>Times New Roman</vt:lpstr>
      <vt:lpstr>Trebuchet MS</vt:lpstr>
      <vt:lpstr>Wingdings</vt:lpstr>
      <vt:lpstr>Wingdings 3</vt:lpstr>
      <vt:lpstr>华文新魏</vt:lpstr>
      <vt:lpstr>宋体</vt:lpstr>
      <vt:lpstr>方正姚体</vt:lpstr>
      <vt:lpstr>Arial</vt:lpstr>
      <vt:lpstr>Facet</vt:lpstr>
      <vt:lpstr>Data Science Shark Tank </vt:lpstr>
      <vt:lpstr>PowerPoint Presentation</vt:lpstr>
      <vt:lpstr>Business Problem</vt:lpstr>
      <vt:lpstr>Motivation</vt:lpstr>
      <vt:lpstr>Data Preparation</vt:lpstr>
      <vt:lpstr>Basic Data Analysis</vt:lpstr>
      <vt:lpstr>Data Analysis---Algorithm</vt:lpstr>
      <vt:lpstr>Evaluation</vt:lpstr>
      <vt:lpstr>Machine Learning Process</vt:lpstr>
      <vt:lpstr>Result</vt:lpstr>
      <vt:lpstr>THANK YOU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Shark Tank </dc:title>
  <dc:creator>Microsoft Office User</dc:creator>
  <cp:lastModifiedBy>Microsoft Office User</cp:lastModifiedBy>
  <cp:revision>13</cp:revision>
  <dcterms:created xsi:type="dcterms:W3CDTF">2016-04-27T18:43:14Z</dcterms:created>
  <dcterms:modified xsi:type="dcterms:W3CDTF">2016-04-27T23:39:19Z</dcterms:modified>
</cp:coreProperties>
</file>

<file path=docProps/thumbnail.jpeg>
</file>